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ieOQ4IE4CaCnGi0R2yN3y0Dcqs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2f5aad9521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22f5aad9521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2f5aad9521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22f5aad9521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2f5aad9521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g22f5aad9521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2f5aad9521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g22f5aad9521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2f5aad9521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22f5aad9521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2f5aad9521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22f5aad9521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0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2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" name="Google Shape;9;p1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" name="Google Shape;10;p1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3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3" y="54453"/>
            <a:ext cx="9134475" cy="685694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>
            <a:off x="1204913" y="1555750"/>
            <a:ext cx="6734175" cy="1311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i="1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Опыт работы</a:t>
            </a:r>
            <a:r>
              <a:rPr lang="ru-RU" sz="4000" b="1" i="1" u="none" strike="noStrike" cap="none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i="1" u="none" strike="noStrike" cap="none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4000" b="1" i="1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Чистота дарует красоту, а красота спасет мир</a:t>
            </a:r>
            <a:r>
              <a:rPr lang="ru-RU" sz="4000" b="1" i="1" u="none" strike="noStrike" cap="none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/>
          </a:p>
        </p:txBody>
      </p:sp>
      <p:sp>
        <p:nvSpPr>
          <p:cNvPr id="86" name="Google Shape;86;p1"/>
          <p:cNvSpPr/>
          <p:nvPr/>
        </p:nvSpPr>
        <p:spPr>
          <a:xfrm>
            <a:off x="4572000" y="4091350"/>
            <a:ext cx="3713100" cy="13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1" u="sng" strike="noStrike" cap="none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Подготовили:</a:t>
            </a:r>
            <a:r>
              <a:rPr lang="ru-RU" sz="1800" b="0" i="1" u="none" strike="noStrike" cap="none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800" b="0" i="1" u="none" strike="noStrike" cap="none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1" u="none" strike="noStrike" cap="none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заведующий ДО</a:t>
            </a:r>
            <a:r>
              <a:rPr lang="ru-RU" sz="1800" i="1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Киршина А.Р., </a:t>
            </a:r>
            <a:endParaRPr sz="1800" i="1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старшие воспитатели: Мухаметзянова Г.Р., Тахавова З.З.</a:t>
            </a:r>
            <a:endParaRPr/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4">
            <a:alphaModFix/>
          </a:blip>
          <a:srcRect l="22097" t="4598" r="21328"/>
          <a:stretch/>
        </p:blipFill>
        <p:spPr>
          <a:xfrm>
            <a:off x="6717325" y="738550"/>
            <a:ext cx="1626475" cy="16455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2215650" y="211025"/>
            <a:ext cx="54513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0000FF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МБДОУ </a:t>
            </a:r>
            <a:r>
              <a:rPr lang="ru-RU" sz="1500" b="1" dirty="0" smtClean="0">
                <a:solidFill>
                  <a:srgbClr val="0000FF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1500" b="1" dirty="0" err="1" smtClean="0">
                <a:solidFill>
                  <a:srgbClr val="0000FF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ЦРР-д</a:t>
            </a:r>
            <a:r>
              <a:rPr lang="ru-RU" sz="1500" b="1" dirty="0" smtClean="0">
                <a:solidFill>
                  <a:srgbClr val="0000FF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/с </a:t>
            </a:r>
            <a:r>
              <a:rPr lang="ru-RU" sz="1500" b="1" dirty="0">
                <a:solidFill>
                  <a:srgbClr val="0000FF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№35 </a:t>
            </a:r>
            <a:r>
              <a:rPr lang="ru-RU" sz="1500" b="1" dirty="0" smtClean="0">
                <a:solidFill>
                  <a:srgbClr val="0000FF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«Сказочная страна»г.Альметьевска</a:t>
            </a:r>
            <a:r>
              <a:rPr lang="ru-RU" sz="1500" b="1" dirty="0" smtClean="0">
                <a:solidFill>
                  <a:srgbClr val="0000FF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1500" b="1" dirty="0">
              <a:solidFill>
                <a:srgbClr val="0000FF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"/>
          <p:cNvSpPr/>
          <p:nvPr/>
        </p:nvSpPr>
        <p:spPr>
          <a:xfrm>
            <a:off x="725625" y="621325"/>
            <a:ext cx="7644600" cy="3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Экологическое воспитание является одной из актуальных современных проблем. </a:t>
            </a:r>
            <a:r>
              <a:rPr lang="ru-RU" sz="2000" b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основе содержания экологического воспитания лежит формирование у ребенка осознанно-правильного отношения к природным явлениям и объектам, которые окружают его и с которыми он знакомится в дошкольном детстве. </a:t>
            </a:r>
            <a:r>
              <a:rPr lang="ru-RU" sz="20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Научить видеть и понимать красоту природы, бережно относится ко всему живому – главные задачи экологической работы в ДОУ.</a:t>
            </a:r>
            <a:endParaRPr sz="2000" b="1" dirty="0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5" name="Google Shape;95;p2"/>
          <p:cNvPicPr preferRelativeResize="0"/>
          <p:nvPr/>
        </p:nvPicPr>
        <p:blipFill rotWithShape="1">
          <a:blip r:embed="rId4">
            <a:alphaModFix/>
          </a:blip>
          <a:srcRect l="2276" b="25887"/>
          <a:stretch/>
        </p:blipFill>
        <p:spPr>
          <a:xfrm>
            <a:off x="5521801" y="3330526"/>
            <a:ext cx="2625375" cy="2654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5">
            <a:alphaModFix/>
          </a:blip>
          <a:srcRect t="24772"/>
          <a:stretch/>
        </p:blipFill>
        <p:spPr>
          <a:xfrm>
            <a:off x="2225744" y="3725316"/>
            <a:ext cx="2758194" cy="2074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7" name="Google Shape;97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9200" y="3640925"/>
            <a:ext cx="1366200" cy="172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3"/>
          <p:cNvSpPr/>
          <p:nvPr/>
        </p:nvSpPr>
        <p:spPr>
          <a:xfrm>
            <a:off x="619125" y="926125"/>
            <a:ext cx="75636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u="sng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Цель:</a:t>
            </a:r>
            <a:r>
              <a:rPr lang="ru-RU" sz="1500" b="1">
                <a:solidFill>
                  <a:srgbClr val="0000FF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сформировать целостный взгляд на природу и место человека в ней, экологическую грамотность, способность любить окружающий мир и бережно к нему относиться.</a:t>
            </a:r>
            <a:endParaRPr sz="1500">
              <a:solidFill>
                <a:schemeClr val="hlink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u="sng">
                <a:solidFill>
                  <a:srgbClr val="00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Задачи:</a:t>
            </a:r>
            <a:endParaRPr sz="1500" b="1" u="sng">
              <a:solidFill>
                <a:srgbClr val="008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500"/>
              <a:buFont typeface="Times New Roman"/>
              <a:buChar char="-"/>
            </a:pPr>
            <a:r>
              <a:rPr lang="ru-RU" sz="1500" b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создать условия для экологического образования дошкольников; </a:t>
            </a:r>
            <a:endParaRPr sz="1500" b="1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500"/>
              <a:buFont typeface="Times New Roman"/>
              <a:buChar char="-"/>
            </a:pPr>
            <a:r>
              <a:rPr lang="ru-RU" sz="1500" b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развитие познавательного интереса к миру природы; </a:t>
            </a:r>
            <a:endParaRPr sz="1500" b="1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500"/>
              <a:buFont typeface="Times New Roman"/>
              <a:buChar char="-"/>
            </a:pPr>
            <a:r>
              <a:rPr lang="ru-RU" sz="1500" b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развитие положительных нравственных качеств, побуждающих детей к соблюдению норм поведения в природе, в обществе; </a:t>
            </a:r>
            <a:endParaRPr sz="1500" b="1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500"/>
              <a:buFont typeface="Times New Roman"/>
              <a:buChar char="-"/>
            </a:pPr>
            <a:r>
              <a:rPr lang="ru-RU" sz="1500" b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формировать у детей желание беречь и ухаживать за объектом, созданный руками других людей; </a:t>
            </a:r>
            <a:endParaRPr sz="1500" b="1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500"/>
              <a:buFont typeface="Times New Roman"/>
              <a:buChar char="-"/>
            </a:pPr>
            <a:r>
              <a:rPr lang="ru-RU" sz="1500" b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пропагандировать экологические знания среди родителей, формировать нравственное сознание; </a:t>
            </a:r>
            <a:endParaRPr sz="1500" b="1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500"/>
              <a:buFont typeface="Times New Roman"/>
              <a:buChar char="-"/>
            </a:pPr>
            <a:r>
              <a:rPr lang="ru-RU" sz="1500" b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учить детей доброте, уметь видеть и радоваться красоте окружающего мира.</a:t>
            </a:r>
            <a:endParaRPr sz="1500" b="1" i="1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"/>
          <p:cNvSpPr/>
          <p:nvPr/>
        </p:nvSpPr>
        <p:spPr>
          <a:xfrm>
            <a:off x="658813" y="95250"/>
            <a:ext cx="7834312" cy="62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4"/>
          <p:cNvSpPr/>
          <p:nvPr/>
        </p:nvSpPr>
        <p:spPr>
          <a:xfrm>
            <a:off x="2731475" y="926125"/>
            <a:ext cx="3962400" cy="152400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Приоритетные темы в рамках программы</a:t>
            </a:r>
            <a:endParaRPr sz="19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Google Shape;111;p4"/>
          <p:cNvSpPr/>
          <p:nvPr/>
        </p:nvSpPr>
        <p:spPr>
          <a:xfrm>
            <a:off x="1066800" y="2426675"/>
            <a:ext cx="2040000" cy="1266000"/>
          </a:xfrm>
          <a:prstGeom prst="roundRect">
            <a:avLst>
              <a:gd name="adj" fmla="val 16667"/>
            </a:avLst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latin typeface="Times New Roman"/>
                <a:ea typeface="Times New Roman"/>
                <a:cs typeface="Times New Roman"/>
                <a:sym typeface="Times New Roman"/>
              </a:rPr>
              <a:t>Сохранение биологического разнообразия</a:t>
            </a:r>
            <a:endParaRPr sz="18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2168775" y="4360975"/>
            <a:ext cx="1535700" cy="1149000"/>
          </a:xfrm>
          <a:prstGeom prst="roundRect">
            <a:avLst>
              <a:gd name="adj" fmla="val 16667"/>
            </a:avLst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latin typeface="Times New Roman"/>
                <a:ea typeface="Times New Roman"/>
                <a:cs typeface="Times New Roman"/>
                <a:sym typeface="Times New Roman"/>
              </a:rPr>
              <a:t>Мусор</a:t>
            </a:r>
            <a:endParaRPr sz="24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5240225" y="4290650"/>
            <a:ext cx="1535700" cy="1149000"/>
          </a:xfrm>
          <a:prstGeom prst="roundRect">
            <a:avLst>
              <a:gd name="adj" fmla="val 16667"/>
            </a:avLst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1">
                <a:latin typeface="Times New Roman"/>
                <a:ea typeface="Times New Roman"/>
                <a:cs typeface="Times New Roman"/>
                <a:sym typeface="Times New Roman"/>
              </a:rPr>
              <a:t>Вода </a:t>
            </a:r>
            <a:endParaRPr sz="23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" name="Google Shape;114;p4"/>
          <p:cNvSpPr/>
          <p:nvPr/>
        </p:nvSpPr>
        <p:spPr>
          <a:xfrm>
            <a:off x="6213225" y="2450125"/>
            <a:ext cx="1711500" cy="1266000"/>
          </a:xfrm>
          <a:prstGeom prst="roundRect">
            <a:avLst>
              <a:gd name="adj" fmla="val 16667"/>
            </a:avLst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Активная жизненная позиция</a:t>
            </a:r>
            <a:r>
              <a:rPr lang="ru-RU" sz="20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0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5" name="Google Shape;115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80901" y="2578725"/>
            <a:ext cx="2187072" cy="171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5"/>
          <p:cNvSpPr/>
          <p:nvPr/>
        </p:nvSpPr>
        <p:spPr>
          <a:xfrm>
            <a:off x="773725" y="655650"/>
            <a:ext cx="7614600" cy="39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 b="1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Именно в дошкольном возрасте закладываются основы мировоззрения человека, его отношения к окружающему миру, его эмоциональность, особая восприимчивостьи огромный интерес к природе – все это является основополагающими факторами успешного экологического образования в ДОО.</a:t>
            </a:r>
            <a:endParaRPr sz="1700" b="1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 b="1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Данную работу организуем через:</a:t>
            </a:r>
            <a:endParaRPr sz="1700" b="1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 b="1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1.ООД.</a:t>
            </a:r>
            <a:endParaRPr sz="1700" b="1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 b="1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Самостоятельную деятельность детей.</a:t>
            </a:r>
            <a:endParaRPr sz="1700" b="1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 b="1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Совместную деятельность с детьми (беседы, наблюдения и опыты, дидактические и подвижные игры, чтение художественной литературы, труд в природе).</a:t>
            </a:r>
            <a:endParaRPr sz="1700" b="1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 b="1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Стараемся использовать разнообразные формы и приемы работы, которые стимулируют познавательную деятельность детей, расширяют кругозор детей.</a:t>
            </a:r>
            <a:endParaRPr sz="1700" b="1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2" name="Google Shape;12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7099" y="4407746"/>
            <a:ext cx="1863974" cy="1591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86948" y="4425736"/>
            <a:ext cx="2118051" cy="149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 rotWithShape="1">
          <a:blip r:embed="rId6">
            <a:alphaModFix/>
          </a:blip>
          <a:srcRect l="9673" r="9"/>
          <a:stretch/>
        </p:blipFill>
        <p:spPr>
          <a:xfrm>
            <a:off x="6693875" y="4397600"/>
            <a:ext cx="1805350" cy="149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22f5aad9521_0_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0"/>
            <a:ext cx="913447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g22f5aad9521_0_28"/>
          <p:cNvSpPr/>
          <p:nvPr/>
        </p:nvSpPr>
        <p:spPr>
          <a:xfrm>
            <a:off x="685800" y="655638"/>
            <a:ext cx="7702500" cy="57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1" name="Google Shape;131;g22f5aad9521_0_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42300" y="200400"/>
            <a:ext cx="2547850" cy="191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22f5aad9521_0_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10850" y="2277226"/>
            <a:ext cx="2547850" cy="191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22f5aad9521_0_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2945" y="739675"/>
            <a:ext cx="2146205" cy="160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22f5aad9521_0_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5125" y="2810900"/>
            <a:ext cx="1884678" cy="2512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22f5aad9521_0_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13950" y="200400"/>
            <a:ext cx="1767276" cy="23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22f5aad9521_0_28"/>
          <p:cNvPicPr preferRelativeResize="0"/>
          <p:nvPr/>
        </p:nvPicPr>
        <p:blipFill rotWithShape="1">
          <a:blip r:embed="rId9">
            <a:alphaModFix/>
          </a:blip>
          <a:srcRect l="-57133" b="20779"/>
          <a:stretch/>
        </p:blipFill>
        <p:spPr>
          <a:xfrm>
            <a:off x="3438725" y="827600"/>
            <a:ext cx="2407149" cy="143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22f5aad9521_0_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04477" y="4295425"/>
            <a:ext cx="2407148" cy="1805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22f5aad9521_0_2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961402" y="4189888"/>
            <a:ext cx="2547850" cy="1910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22f5aad9521_0_28"/>
          <p:cNvPicPr preferRelativeResize="0"/>
          <p:nvPr/>
        </p:nvPicPr>
        <p:blipFill rotWithShape="1">
          <a:blip r:embed="rId12">
            <a:alphaModFix/>
          </a:blip>
          <a:srcRect t="17046"/>
          <a:stretch/>
        </p:blipFill>
        <p:spPr>
          <a:xfrm>
            <a:off x="3363050" y="2649425"/>
            <a:ext cx="2146202" cy="1335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g22f5aad9521_0_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0"/>
            <a:ext cx="913447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22f5aad9521_0_44"/>
          <p:cNvSpPr/>
          <p:nvPr/>
        </p:nvSpPr>
        <p:spPr>
          <a:xfrm>
            <a:off x="703375" y="655650"/>
            <a:ext cx="7684800" cy="12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100"/>
              <a:buNone/>
            </a:pPr>
            <a:r>
              <a:rPr lang="ru-RU" sz="1800" b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работы с детьми по экологическому воспитанию создаем развивающую предметно - пространственную среду. </a:t>
            </a:r>
            <a:endParaRPr sz="1800" b="1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6" name="Google Shape;146;g22f5aad9521_0_44"/>
          <p:cNvPicPr preferRelativeResize="0"/>
          <p:nvPr/>
        </p:nvPicPr>
        <p:blipFill>
          <a:blip r:embed="rId4">
            <a:alphaModFix/>
          </a:blip>
          <a:srcRect l="3735" b="1543"/>
          <a:stretch>
            <a:fillRect/>
          </a:stretch>
        </p:blipFill>
        <p:spPr>
          <a:xfrm>
            <a:off x="984738" y="1413375"/>
            <a:ext cx="3167162" cy="2694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22f5aad9521_0_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01178" y="1579843"/>
            <a:ext cx="2714625" cy="20383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48" name="Google Shape;148;g22f5aad9521_0_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31513" y="4037434"/>
            <a:ext cx="2141424" cy="16060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49" name="Google Shape;149;g22f5aad9521_0_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95336" y="3981166"/>
            <a:ext cx="2239126" cy="16793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g22f5aad9521_0_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0"/>
            <a:ext cx="913447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g22f5aad9521_0_49"/>
          <p:cNvSpPr/>
          <p:nvPr/>
        </p:nvSpPr>
        <p:spPr>
          <a:xfrm>
            <a:off x="685800" y="655650"/>
            <a:ext cx="7702500" cy="15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акций «Поможем бездомным животным», </a:t>
            </a:r>
            <a:endParaRPr sz="1900" b="1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«Покормите птиц», «Лучший птичий дом», «Батарейка», «Мы бумагу соберем, лес в России сбережем!»,«Разноцветное лето» …</a:t>
            </a:r>
            <a:endParaRPr sz="1900" b="1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6" name="Google Shape;156;g22f5aad9521_0_49"/>
          <p:cNvPicPr preferRelativeResize="0"/>
          <p:nvPr/>
        </p:nvPicPr>
        <p:blipFill rotWithShape="1">
          <a:blip r:embed="rId4">
            <a:alphaModFix/>
          </a:blip>
          <a:srcRect t="12643" b="22815"/>
          <a:stretch/>
        </p:blipFill>
        <p:spPr>
          <a:xfrm>
            <a:off x="738550" y="4185125"/>
            <a:ext cx="2193275" cy="1887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7" name="Google Shape;157;g22f5aad9521_0_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31158" y="3934272"/>
            <a:ext cx="2344599" cy="1758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8" name="Google Shape;158;g22f5aad9521_0_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5949927" y="2090713"/>
            <a:ext cx="2193274" cy="1644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9" name="Google Shape;159;g22f5aad9521_0_49"/>
          <p:cNvPicPr preferRelativeResize="0"/>
          <p:nvPr/>
        </p:nvPicPr>
        <p:blipFill rotWithShape="1">
          <a:blip r:embed="rId7">
            <a:alphaModFix/>
          </a:blip>
          <a:srcRect t="18566"/>
          <a:stretch/>
        </p:blipFill>
        <p:spPr>
          <a:xfrm>
            <a:off x="738550" y="2090725"/>
            <a:ext cx="2300072" cy="1890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0" name="Google Shape;160;g22f5aad9521_0_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87245" y="3916688"/>
            <a:ext cx="2440800" cy="183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1" name="Google Shape;161;g22f5aad9521_0_4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95422" y="2090725"/>
            <a:ext cx="2193267" cy="1644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g22f5aad9521_0_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0"/>
            <a:ext cx="913447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22f5aad9521_0_83"/>
          <p:cNvSpPr/>
          <p:nvPr/>
        </p:nvSpPr>
        <p:spPr>
          <a:xfrm>
            <a:off x="873375" y="761988"/>
            <a:ext cx="7702500" cy="57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8" name="Google Shape;168;g22f5aad9521_0_83"/>
          <p:cNvPicPr preferRelativeResize="0"/>
          <p:nvPr/>
        </p:nvPicPr>
        <p:blipFill rotWithShape="1">
          <a:blip r:embed="rId4">
            <a:alphaModFix/>
          </a:blip>
          <a:srcRect b="26013"/>
          <a:stretch/>
        </p:blipFill>
        <p:spPr>
          <a:xfrm>
            <a:off x="3221650" y="2538800"/>
            <a:ext cx="2236200" cy="1224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9" name="Google Shape;169;g22f5aad9521_0_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4750" y="762000"/>
            <a:ext cx="2275750" cy="1706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0" name="Google Shape;170;g22f5aad9521_0_8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714" y="2630656"/>
            <a:ext cx="2391500" cy="2391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1" name="Google Shape;171;g22f5aad9521_0_8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6200000">
            <a:off x="5803797" y="3108946"/>
            <a:ext cx="2083776" cy="2672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2" name="Google Shape;172;g22f5aad9521_0_8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311930" y="3955322"/>
            <a:ext cx="2083776" cy="156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3" name="Google Shape;173;g22f5aad9521_0_8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64215" y="762000"/>
            <a:ext cx="3034336" cy="1706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" name="Google Shape;174;g22f5aad9521_0_83"/>
          <p:cNvPicPr preferRelativeResize="0"/>
          <p:nvPr/>
        </p:nvPicPr>
        <p:blipFill rotWithShape="1">
          <a:blip r:embed="rId10">
            <a:alphaModFix/>
          </a:blip>
          <a:srcRect t="15694" b="27545"/>
          <a:stretch/>
        </p:blipFill>
        <p:spPr>
          <a:xfrm>
            <a:off x="3540350" y="916150"/>
            <a:ext cx="1277824" cy="1388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g22f5aad9521_0_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0"/>
            <a:ext cx="913447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22f5aad9521_0_100"/>
          <p:cNvSpPr/>
          <p:nvPr/>
        </p:nvSpPr>
        <p:spPr>
          <a:xfrm>
            <a:off x="685800" y="655649"/>
            <a:ext cx="7702500" cy="25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700" b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Экологическое воспитание, это не только воспитание любви к природе, ее понимание. Прежде всего, это воспитание человечности, доброты, ответственного отношения и к природе и к людям, которые живут рядом, к предкам и потомкам. Дети наши должны быть милосердными. Чувство Родины малыша связывается с местом, где он родился, живет. Наша задача углубить это чувство, помочь растущему человеку открывать Родину в том, что ему близко и дорого – в ближайшем окружении, в природе родного края.</a:t>
            </a:r>
            <a:endParaRPr sz="1700" b="1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1" name="Google Shape;181;g22f5aad9521_0_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46951" y="3010847"/>
            <a:ext cx="1854499" cy="12360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2" name="Google Shape;182;g22f5aad9521_0_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75763" y="2982712"/>
            <a:ext cx="1568650" cy="1176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3" name="Google Shape;183;g22f5aad9521_0_1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74649" y="4325824"/>
            <a:ext cx="2374502" cy="1582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" name="Google Shape;184;g22f5aad9521_0_1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5828" y="3104622"/>
            <a:ext cx="1568650" cy="2091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5" name="Google Shape;185;g22f5aad9521_0_10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51764" y="4265636"/>
            <a:ext cx="2956800" cy="166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6" name="Google Shape;186;g22f5aad9521_0_10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539444" y="3010847"/>
            <a:ext cx="1648032" cy="1236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g22f5aad9521_0_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0"/>
            <a:ext cx="913447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g22f5aad9521_0_112"/>
          <p:cNvSpPr/>
          <p:nvPr/>
        </p:nvSpPr>
        <p:spPr>
          <a:xfrm>
            <a:off x="638900" y="551700"/>
            <a:ext cx="7702500" cy="36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2286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b="1" i="1">
                <a:solidFill>
                  <a:srgbClr val="0000FF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«В мире есть не только нужное, полезное,</a:t>
            </a:r>
            <a:endParaRPr sz="2400" b="1" i="1">
              <a:solidFill>
                <a:srgbClr val="0000FF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2286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b="1" i="1">
                <a:solidFill>
                  <a:srgbClr val="0000FF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но и красивое!</a:t>
            </a:r>
            <a:endParaRPr sz="2400" b="1" i="1">
              <a:solidFill>
                <a:srgbClr val="0000FF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2286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b="1" i="1">
                <a:solidFill>
                  <a:srgbClr val="0000FF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Мир, окружающий ребенка,</a:t>
            </a:r>
            <a:endParaRPr sz="2400" b="1" i="1">
              <a:solidFill>
                <a:srgbClr val="0000FF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2286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b="1" i="1">
                <a:solidFill>
                  <a:srgbClr val="0000FF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это, прежде всего, мир природы</a:t>
            </a:r>
            <a:endParaRPr sz="2400" b="1" i="1">
              <a:solidFill>
                <a:srgbClr val="0000FF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2286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b="1" i="1">
                <a:solidFill>
                  <a:srgbClr val="0000FF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 безграничным богатством явлений,</a:t>
            </a:r>
            <a:endParaRPr sz="2400" b="1" i="1">
              <a:solidFill>
                <a:srgbClr val="0000FF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2286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b="1" i="1">
                <a:solidFill>
                  <a:srgbClr val="0000FF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 неисчерпаемой красотой».</a:t>
            </a:r>
            <a:endParaRPr sz="2400" b="1" i="1">
              <a:solidFill>
                <a:srgbClr val="0000FF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2286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b="1" i="1">
                <a:solidFill>
                  <a:srgbClr val="0000FF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В. А. Сухомлинский</a:t>
            </a:r>
            <a:endParaRPr sz="2400" b="1" i="1">
              <a:solidFill>
                <a:srgbClr val="0000FF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3" name="Google Shape;193;g22f5aad9521_0_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1900" y="4044593"/>
            <a:ext cx="2452224" cy="1634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" name="Google Shape;194;g22f5aad9521_0_1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0049" y="3274255"/>
            <a:ext cx="3352801" cy="2073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5" name="Google Shape;195;g22f5aad9521_0_112"/>
          <p:cNvPicPr preferRelativeResize="0"/>
          <p:nvPr/>
        </p:nvPicPr>
        <p:blipFill rotWithShape="1">
          <a:blip r:embed="rId6">
            <a:alphaModFix/>
          </a:blip>
          <a:srcRect t="20986"/>
          <a:stretch/>
        </p:blipFill>
        <p:spPr>
          <a:xfrm>
            <a:off x="1086650" y="1430225"/>
            <a:ext cx="1958426" cy="1547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474</Words>
  <Application>Microsoft Office PowerPoint</Application>
  <PresentationFormat>Экран (4:3)</PresentationFormat>
  <Paragraphs>37</Paragraphs>
  <Slides>11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Михаил Горяйнов</dc:creator>
  <cp:lastModifiedBy>User</cp:lastModifiedBy>
  <cp:revision>2</cp:revision>
  <dcterms:created xsi:type="dcterms:W3CDTF">2013-11-19T05:52:05Z</dcterms:created>
  <dcterms:modified xsi:type="dcterms:W3CDTF">2023-04-20T06:26:19Z</dcterms:modified>
</cp:coreProperties>
</file>